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.xml" ContentType="application/vnd.openxmlformats-officedocument.presentationml.tags+xml"/>
  <Override PartName="/ppt/notesSlides/notesSlide39.xml" ContentType="application/vnd.openxmlformats-officedocument.presentationml.notesSlide+xml"/>
  <Override PartName="/ppt/tags/tag2.xml" ContentType="application/vnd.openxmlformats-officedocument.presentationml.tags+xml"/>
  <Override PartName="/ppt/notesSlides/notesSlide40.xml" ContentType="application/vnd.openxmlformats-officedocument.presentationml.notesSlide+xml"/>
  <Override PartName="/ppt/tags/tag3.xml" ContentType="application/vnd.openxmlformats-officedocument.presentationml.tags+xml"/>
  <Override PartName="/ppt/notesSlides/notesSlide41.xml" ContentType="application/vnd.openxmlformats-officedocument.presentationml.notesSlide+xml"/>
  <Override PartName="/ppt/tags/tag4.xml" ContentType="application/vnd.openxmlformats-officedocument.presentationml.tags+xml"/>
  <Override PartName="/ppt/notesSlides/notesSlide42.xml" ContentType="application/vnd.openxmlformats-officedocument.presentationml.notesSlide+xml"/>
  <Override PartName="/ppt/tags/tag5.xml" ContentType="application/vnd.openxmlformats-officedocument.presentationml.tags+xml"/>
  <Override PartName="/ppt/notesSlides/notesSlide43.xml" ContentType="application/vnd.openxmlformats-officedocument.presentationml.notesSlide+xml"/>
  <Override PartName="/ppt/tags/tag6.xml" ContentType="application/vnd.openxmlformats-officedocument.presentationml.tags+xml"/>
  <Override PartName="/ppt/notesSlides/notesSlide44.xml" ContentType="application/vnd.openxmlformats-officedocument.presentationml.notesSlide+xml"/>
  <Override PartName="/ppt/tags/tag7.xml" ContentType="application/vnd.openxmlformats-officedocument.presentationml.tags+xml"/>
  <Override PartName="/ppt/notesSlides/notesSlide45.xml" ContentType="application/vnd.openxmlformats-officedocument.presentationml.notesSlide+xml"/>
  <Override PartName="/ppt/tags/tag8.xml" ContentType="application/vnd.openxmlformats-officedocument.presentationml.tags+xml"/>
  <Override PartName="/ppt/notesSlides/notesSlide46.xml" ContentType="application/vnd.openxmlformats-officedocument.presentationml.notesSlide+xml"/>
  <Override PartName="/ppt/tags/tag9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5" r:id="rId15"/>
    <p:sldId id="276" r:id="rId16"/>
    <p:sldId id="277" r:id="rId17"/>
    <p:sldId id="278" r:id="rId18"/>
    <p:sldId id="280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96" r:id="rId29"/>
    <p:sldId id="350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32" r:id="rId40"/>
    <p:sldId id="341" r:id="rId41"/>
    <p:sldId id="343" r:id="rId42"/>
    <p:sldId id="344" r:id="rId43"/>
    <p:sldId id="345" r:id="rId44"/>
    <p:sldId id="346" r:id="rId45"/>
    <p:sldId id="347" r:id="rId46"/>
    <p:sldId id="348" r:id="rId47"/>
    <p:sldId id="351" r:id="rId48"/>
    <p:sldId id="329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AE5EBE-2221-4FA0-895E-82210AA8C454}">
  <a:tblStyle styleId="{11AE5EBE-2221-4FA0-895E-82210AA8C4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4077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178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e887443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104e8874439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04e8874439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95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4e887443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04e887443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04e8874439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57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22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17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9916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92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062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396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181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51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8318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7124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775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956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138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838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34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462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306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772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89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4e8874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04e887443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04e88744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981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499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559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157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4524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7656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04ce1aa54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g104ce1aa544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g104ce1aa544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086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04ce1aa5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g104ce1aa54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g104ce1aa54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319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04ce1aa54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104ce1aa544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104ce1aa54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170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04ce1aa54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g104ce1aa544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g104ce1aa544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8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8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3282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197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416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82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24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3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04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80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61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6" name="Google Shape;1586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39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5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78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295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93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48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3.PN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4.PNG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7.png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50.pn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68300" sx="107000" sy="107000" algn="ctr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239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/>
          <p:nvPr/>
        </p:nvSpPr>
        <p:spPr>
          <a:xfrm rot="5400000">
            <a:off x="10493048" y="2982884"/>
            <a:ext cx="538328" cy="353904"/>
          </a:xfrm>
          <a:prstGeom prst="triangle">
            <a:avLst>
              <a:gd name="adj" fmla="val 50000"/>
            </a:avLst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68300" sx="107000" sy="107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819676" y="2069800"/>
            <a:ext cx="531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PTT</a:t>
            </a:r>
            <a:r>
              <a:rPr lang="zh-TW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八卦板的高端疫苗議題分析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964266" y="3935622"/>
            <a:ext cx="351616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組員：</a:t>
            </a:r>
            <a:r>
              <a:rPr lang="zh-TW" sz="2000">
                <a:solidFill>
                  <a:schemeClr val="dk1"/>
                </a:solidFill>
              </a:rPr>
              <a:t>(第七組)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M092040020 陳佳伶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M092040013 顏廷諭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B074020058 曾天鈞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指導老師：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黃三益 教授</a:t>
            </a:r>
            <a:r>
              <a:rPr lang="zh-TW" sz="2000">
                <a:solidFill>
                  <a:schemeClr val="dk1"/>
                </a:solidFill>
              </a:rPr>
              <a:t> &amp; 助教團隊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5242439" y="2728949"/>
            <a:ext cx="36674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社群媒體分析期中報告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/>
          <p:nvPr/>
        </p:nvSpPr>
        <p:spPr>
          <a:xfrm rot="-5400000">
            <a:off x="-4644689" y="2498537"/>
            <a:ext cx="10332491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0188271" y="298539"/>
            <a:ext cx="1186200" cy="1186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sx="103000" sy="103000" algn="ctr" rotWithShape="0">
              <a:srgbClr val="0C0C0C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10355456" y="5379371"/>
            <a:ext cx="737400" cy="737400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580" y="2394856"/>
            <a:ext cx="1711800" cy="17118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47" name="Google Shape;347;p34"/>
          <p:cNvSpPr txBox="1"/>
          <p:nvPr/>
        </p:nvSpPr>
        <p:spPr>
          <a:xfrm>
            <a:off x="2006296" y="-4251927"/>
            <a:ext cx="8303700" cy="752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載入套件</a:t>
            </a:r>
            <a:endParaRPr sz="1800" dirty="0">
              <a:solidFill>
                <a:schemeClr val="bg1"/>
              </a:solidFill>
            </a:endParaRPr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資料前處理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2.1 基本資料介紹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2.2 資料清理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2.3 文章斷詞</a:t>
            </a:r>
            <a:endParaRPr sz="1800" dirty="0">
              <a:solidFill>
                <a:schemeClr val="bg1"/>
              </a:solidFill>
            </a:endParaRPr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lexicon-base 與 Snow NLP 情緒分析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3.1 準備LIWC情緒字典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3.2 情緒字典與斷詞結果進行合併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3.3 正負向情緒分數聲量折線圖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3.4 正負向情緒分數比例折線圖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3.5 文字雲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3.6 情緒代表字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3.7 歸類正負面文章</a:t>
            </a:r>
            <a:endParaRPr sz="1800" dirty="0">
              <a:solidFill>
                <a:schemeClr val="bg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bg1"/>
                </a:solidFill>
                <a:sym typeface="Arial"/>
              </a:rPr>
              <a:t>3.8 情緒關鍵字</a:t>
            </a:r>
            <a:endParaRPr sz="1800" dirty="0">
              <a:solidFill>
                <a:schemeClr val="bg1"/>
              </a:solidFill>
            </a:endParaRPr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tx1"/>
                </a:solidFill>
                <a:sym typeface="Arial"/>
              </a:rPr>
              <a:t>Snow NLP 情緒分析</a:t>
            </a:r>
            <a:endParaRPr sz="1800" dirty="0">
              <a:solidFill>
                <a:schemeClr val="tx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tx1"/>
                </a:solidFill>
                <a:sym typeface="Arial"/>
              </a:rPr>
              <a:t>4.1 平均情緒分數時間序列圖</a:t>
            </a:r>
            <a:endParaRPr sz="1800" dirty="0">
              <a:solidFill>
                <a:schemeClr val="tx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tx1"/>
                </a:solidFill>
                <a:sym typeface="Arial"/>
              </a:rPr>
              <a:t>4.2 特定事件日的正負向情緒聲量與用字</a:t>
            </a:r>
            <a:endParaRPr lang="en-US" altLang="zh-TW" sz="18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800100" lvl="1" indent="-355600">
              <a:lnSpc>
                <a:spcPct val="135000"/>
              </a:lnSpc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altLang="zh-TW" sz="1800" dirty="0">
                <a:solidFill>
                  <a:schemeClr val="tx1"/>
                </a:solidFill>
              </a:rPr>
              <a:t>N-gram</a:t>
            </a:r>
            <a:endParaRPr lang="zh-TW" altLang="en-US" sz="1800" dirty="0">
              <a:solidFill>
                <a:schemeClr val="tx1"/>
              </a:solidFill>
            </a:endParaRPr>
          </a:p>
          <a:p>
            <a:pPr marL="914400" lvl="2">
              <a:lnSpc>
                <a:spcPct val="135000"/>
              </a:lnSpc>
            </a:pPr>
            <a:r>
              <a:rPr lang="en-US" altLang="zh-TW" sz="1800" dirty="0"/>
              <a:t>5.1 </a:t>
            </a:r>
            <a:r>
              <a:rPr lang="zh-TW" altLang="en-US" sz="1800" dirty="0">
                <a:solidFill>
                  <a:schemeClr val="tx1"/>
                </a:solidFill>
              </a:rPr>
              <a:t>根據不同時期建立</a:t>
            </a:r>
            <a:r>
              <a:rPr lang="en-US" altLang="zh-TW" sz="1800" dirty="0" err="1">
                <a:solidFill>
                  <a:schemeClr val="tx1"/>
                </a:solidFill>
              </a:rPr>
              <a:t>Ngram</a:t>
            </a:r>
            <a:r>
              <a:rPr lang="zh-TW" altLang="en-US" sz="1800" dirty="0">
                <a:solidFill>
                  <a:schemeClr val="tx1"/>
                </a:solidFill>
              </a:rPr>
              <a:t>預測模型並且 </a:t>
            </a:r>
            <a:r>
              <a:rPr lang="en-US" altLang="zh-TW" sz="1800" dirty="0">
                <a:solidFill>
                  <a:schemeClr val="tx1"/>
                </a:solidFill>
              </a:rPr>
              <a:t>Bigram</a:t>
            </a:r>
            <a:r>
              <a:rPr lang="zh-TW" altLang="en-US" sz="1800" dirty="0">
                <a:solidFill>
                  <a:schemeClr val="tx1"/>
                </a:solidFill>
              </a:rPr>
              <a:t>視覺化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/>
        </p:nvSpPr>
        <p:spPr>
          <a:xfrm rot="-5400000">
            <a:off x="-4644689" y="2498537"/>
            <a:ext cx="10332491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10188271" y="298539"/>
            <a:ext cx="1186200" cy="1186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sx="103000" sy="103000" algn="ctr" rotWithShape="0">
              <a:srgbClr val="0C0C0C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10355456" y="5379371"/>
            <a:ext cx="737400" cy="737400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580" y="2394856"/>
            <a:ext cx="1711800" cy="17118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67" name="Google Shape;367;p35"/>
          <p:cNvSpPr txBox="1"/>
          <p:nvPr/>
        </p:nvSpPr>
        <p:spPr>
          <a:xfrm>
            <a:off x="1727009" y="1029775"/>
            <a:ext cx="83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去除NA值和不是中文的字詞後，我們還有</a:t>
            </a:r>
            <a:r>
              <a:rPr lang="zh-TW" sz="1800" b="1" u="sng">
                <a:solidFill>
                  <a:schemeClr val="dk1"/>
                </a:solidFill>
              </a:rPr>
              <a:t>移除與高端疫苗不相關的貼文</a:t>
            </a:r>
            <a:endParaRPr sz="1800" b="1" u="sng">
              <a:solidFill>
                <a:schemeClr val="dk1"/>
              </a:solidFill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533136" y="506555"/>
            <a:ext cx="424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資料清理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9" name="Google Shape;369;p35"/>
          <p:cNvGraphicFramePr/>
          <p:nvPr/>
        </p:nvGraphicFramePr>
        <p:xfrm>
          <a:off x="621825" y="2109938"/>
          <a:ext cx="9014525" cy="2438290"/>
        </p:xfrm>
        <a:graphic>
          <a:graphicData uri="http://schemas.openxmlformats.org/drawingml/2006/table">
            <a:tbl>
              <a:tblPr>
                <a:noFill/>
                <a:tableStyleId>{11AE5EBE-2221-4FA0-895E-82210AA8C454}</a:tableStyleId>
              </a:tblPr>
              <a:tblGrid>
                <a:gridCol w="1771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68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740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日期</a:t>
                      </a:r>
                      <a:endParaRPr sz="16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貼文主題</a:t>
                      </a:r>
                      <a:endParaRPr sz="16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與高端疫苗不相關的內容</a:t>
                      </a:r>
                      <a:endParaRPr sz="16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2020/2/2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[問卦]為什麼台灣比日本落後？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所以他們醫院看起來比我們</a:t>
                      </a:r>
                      <a:r>
                        <a:rPr lang="zh-TW" sz="1600" u="sng"/>
                        <a:t>高端很多</a:t>
                      </a:r>
                      <a:endParaRPr sz="1600" u="sng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2021/4/4</a:t>
                      </a:r>
                      <a:endParaRPr sz="16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[新聞] 北高雄新百貨賣場增多 博愛特區發展如虎添翼</a:t>
                      </a:r>
                      <a:endParaRPr sz="16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到</a:t>
                      </a:r>
                      <a:r>
                        <a:rPr lang="zh-TW" sz="1600" u="sng"/>
                        <a:t>高端的創意餐飲</a:t>
                      </a:r>
                      <a:endParaRPr sz="1600" u="sng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2021/4/4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Re:[問卦]為何沒人擔心台灣未來會過得很慘!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接觸中國大陸</a:t>
                      </a:r>
                      <a:r>
                        <a:rPr lang="zh-TW" sz="1600" u="sng"/>
                        <a:t>高端產業</a:t>
                      </a:r>
                      <a:r>
                        <a:rPr lang="zh-TW" sz="1600"/>
                        <a:t>(996 IT 業)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09600" dist="38100" dir="10800000" sx="102000" sy="102000" algn="r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72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4040156" y="2947912"/>
            <a:ext cx="64941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1"/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>
              <a:gd name="adj" fmla="val 50000"/>
            </a:avLst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41"/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491" name="Google Shape;491;p41"/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9525" cap="flat" cmpd="sng">
              <a:solidFill>
                <a:srgbClr val="58585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1"/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7E7E7E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849086" y="715401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42"/>
          <p:cNvPicPr preferRelativeResize="0"/>
          <p:nvPr/>
        </p:nvPicPr>
        <p:blipFill rotWithShape="1">
          <a:blip r:embed="rId4">
            <a:alphaModFix/>
          </a:blip>
          <a:srcRect l="8534" r="8526"/>
          <a:stretch/>
        </p:blipFill>
        <p:spPr>
          <a:xfrm>
            <a:off x="1171525" y="2240400"/>
            <a:ext cx="7909713" cy="4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/>
        </p:nvSpPr>
        <p:spPr>
          <a:xfrm>
            <a:off x="915000" y="1116000"/>
            <a:ext cx="986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</a:rPr>
              <a:t>根據「</a:t>
            </a:r>
            <a:r>
              <a:rPr lang="zh-TW" sz="1800" dirty="0">
                <a:solidFill>
                  <a:srgbClr val="FF0000"/>
                </a:solidFill>
              </a:rPr>
              <a:t>單詞</a:t>
            </a:r>
            <a:r>
              <a:rPr lang="zh-TW" sz="1800" dirty="0">
                <a:solidFill>
                  <a:schemeClr val="dk1"/>
                </a:solidFill>
              </a:rPr>
              <a:t>」透過 lexicon-base 進行情緒分析。</a:t>
            </a:r>
            <a:endParaRPr sz="1800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</a:rPr>
              <a:t>不過，</a:t>
            </a:r>
            <a:r>
              <a:rPr lang="zh-TW" sz="1800" dirty="0">
                <a:solidFill>
                  <a:srgbClr val="FF0000"/>
                </a:solidFill>
              </a:rPr>
              <a:t>單詞</a:t>
            </a:r>
            <a:r>
              <a:rPr lang="zh-TW" sz="1800" dirty="0">
                <a:solidFill>
                  <a:schemeClr val="dk1"/>
                </a:solidFill>
              </a:rPr>
              <a:t>往往無法真正表達出</a:t>
            </a:r>
            <a:r>
              <a:rPr lang="zh-TW" sz="1800" dirty="0">
                <a:solidFill>
                  <a:srgbClr val="FF0000"/>
                </a:solidFill>
              </a:rPr>
              <a:t>一個句子</a:t>
            </a:r>
            <a:r>
              <a:rPr lang="zh-TW" sz="1800" dirty="0">
                <a:solidFill>
                  <a:schemeClr val="dk1"/>
                </a:solidFill>
              </a:rPr>
              <a:t>或是</a:t>
            </a:r>
            <a:r>
              <a:rPr lang="zh-TW" sz="1800" dirty="0">
                <a:solidFill>
                  <a:srgbClr val="FF0000"/>
                </a:solidFill>
              </a:rPr>
              <a:t>一篇文章</a:t>
            </a:r>
            <a:r>
              <a:rPr lang="zh-TW" sz="1800" dirty="0">
                <a:solidFill>
                  <a:schemeClr val="dk1"/>
                </a:solidFill>
              </a:rPr>
              <a:t>的</a:t>
            </a:r>
            <a:r>
              <a:rPr lang="zh-TW" sz="1800" dirty="0">
                <a:solidFill>
                  <a:srgbClr val="FF0000"/>
                </a:solidFill>
              </a:rPr>
              <a:t>真正意涵</a:t>
            </a:r>
            <a:r>
              <a:rPr lang="zh-TW" sz="1800" dirty="0">
                <a:solidFill>
                  <a:schemeClr val="dk1"/>
                </a:solidFill>
              </a:rPr>
              <a:t>與對應的情緒，因此我們再透過 SnowNLP 並藉由內建的資料庫，直接針「句子」以及「文章」進行情緒分析，並且比較兩者之間的差異。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4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86" y="1177066"/>
            <a:ext cx="8279525" cy="526746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/>
          <p:nvPr/>
        </p:nvSpPr>
        <p:spPr>
          <a:xfrm>
            <a:off x="6092890" y="4106539"/>
            <a:ext cx="3163077" cy="233799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C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4"/>
          <p:cNvSpPr/>
          <p:nvPr/>
        </p:nvSpPr>
        <p:spPr>
          <a:xfrm rot="-8150337">
            <a:off x="9180951" y="3753683"/>
            <a:ext cx="324531" cy="5355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7619822" y="2434016"/>
            <a:ext cx="4282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</a:rPr>
              <a:t>2021/5後，因為陸續招募二期試驗者，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</a:rPr>
              <a:t>且政府於5月28日與國產疫苗完成簽約，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</a:rPr>
              <a:t>基於以上原因，PTT上即湧現討論聲量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E2EADF7A-34EA-4057-830C-E89935D21F89}"/>
              </a:ext>
            </a:extLst>
          </p:cNvPr>
          <p:cNvSpPr txBox="1"/>
          <p:nvPr/>
        </p:nvSpPr>
        <p:spPr>
          <a:xfrm>
            <a:off x="1149179" y="43265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800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5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5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849086" y="37016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/>
          <p:nvPr/>
        </p:nvSpPr>
        <p:spPr>
          <a:xfrm rot="-5400000">
            <a:off x="7121965" y="2815694"/>
            <a:ext cx="324531" cy="5355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7374700" y="2507675"/>
            <a:ext cx="4460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 b="1">
                <a:solidFill>
                  <a:schemeClr val="dk1"/>
                </a:solidFill>
              </a:rPr>
              <a:t>因高端2020年12月才啟動臨床二期試驗，且國際疫苗直到去年底才通過EUA</a:t>
            </a:r>
            <a:endParaRPr sz="1800" b="1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 b="1">
                <a:solidFill>
                  <a:schemeClr val="dk1"/>
                </a:solidFill>
              </a:rPr>
              <a:t>如2020年12月12日，輝瑞BNT才獲得美國 FDA 的緊急使用授權 (EUA)</a:t>
            </a:r>
            <a:endParaRPr sz="1800" b="1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 b="1">
                <a:solidFill>
                  <a:schemeClr val="dk1"/>
                </a:solidFill>
              </a:rPr>
              <a:t>因此PTT上2020年討論之貼文數非常少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75" name="Google Shape;575;p45"/>
          <p:cNvPicPr preferRelativeResize="0"/>
          <p:nvPr/>
        </p:nvPicPr>
        <p:blipFill rotWithShape="1">
          <a:blip r:embed="rId4">
            <a:alphaModFix/>
          </a:blip>
          <a:srcRect l="24062" t="10090" r="23980" b="969"/>
          <a:stretch/>
        </p:blipFill>
        <p:spPr>
          <a:xfrm>
            <a:off x="1446245" y="885364"/>
            <a:ext cx="5920921" cy="5701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5"/>
          <p:cNvSpPr/>
          <p:nvPr/>
        </p:nvSpPr>
        <p:spPr>
          <a:xfrm>
            <a:off x="1728051" y="2343978"/>
            <a:ext cx="5646661" cy="402882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C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600D4918-BF2A-4201-A9BF-BFAD703208BA}"/>
              </a:ext>
            </a:extLst>
          </p:cNvPr>
          <p:cNvSpPr txBox="1"/>
          <p:nvPr/>
        </p:nvSpPr>
        <p:spPr>
          <a:xfrm>
            <a:off x="1162434" y="24310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14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6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6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7220875" y="813750"/>
            <a:ext cx="4487700" cy="5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2021年5月中旬開始發文數增加,大約是2021年5月月底發文數最高,超過800則。事件: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5/30高端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疫苗宣布，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與衛福部疾管署完成「110年國內COVID-19高端新冠肺炎疫苗採購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（案號CL110017）合約簽署，合計採購500萬劑疫苗</a:t>
            </a:r>
            <a:endParaRPr/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2021年6月10日左右開始下降,事件: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6/10 高端疫苗公布實驗結果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，完成第二期臨床試驗期間分析解盲。</a:t>
            </a:r>
            <a:endParaRPr/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2021年8月下旬又開始上升,事件: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8/16 開放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本地自行生產的首款新冠疫苗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「高端」（Medigen）的接種線上預約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/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2021年11月討論又上升,事件: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11/12 四劑帝國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(打高端想出國｢要混打2劑國際疫苗｣！　PTT全驚喊：四劑帝國)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617" y="1046435"/>
            <a:ext cx="5983712" cy="55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6"/>
          <p:cNvSpPr/>
          <p:nvPr/>
        </p:nvSpPr>
        <p:spPr>
          <a:xfrm>
            <a:off x="1259633" y="2628792"/>
            <a:ext cx="5432083" cy="402759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C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6"/>
          <p:cNvSpPr/>
          <p:nvPr/>
        </p:nvSpPr>
        <p:spPr>
          <a:xfrm rot="-5400000">
            <a:off x="6683313" y="3257956"/>
            <a:ext cx="324531" cy="3420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7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7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86" y="1117907"/>
            <a:ext cx="7500418" cy="54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7"/>
          <p:cNvSpPr txBox="1"/>
          <p:nvPr/>
        </p:nvSpPr>
        <p:spPr>
          <a:xfrm>
            <a:off x="8487044" y="2197536"/>
            <a:ext cx="428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畫出每天的情緒總分數，可以看到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大概在2021年5月開始正負面情緒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都逐漸攀升。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7"/>
          <p:cNvSpPr/>
          <p:nvPr/>
        </p:nvSpPr>
        <p:spPr>
          <a:xfrm>
            <a:off x="5453350" y="1046425"/>
            <a:ext cx="3033600" cy="521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9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9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9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9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9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9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9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9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9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86" y="1431533"/>
            <a:ext cx="9302620" cy="41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/>
          <p:nvPr/>
        </p:nvSpPr>
        <p:spPr>
          <a:xfrm>
            <a:off x="3110205" y="5524636"/>
            <a:ext cx="75080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透過上圖我們可以發現在2020年2月到12月聲量有正有負。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而在2021年開始則是負面聲量居多，大概5月份後都是充滿負面聲量。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9"/>
          <p:cNvSpPr txBox="1"/>
          <p:nvPr/>
        </p:nvSpPr>
        <p:spPr>
          <a:xfrm>
            <a:off x="915000" y="1116000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整體的正負向情緒分數比例折線圖(2020/2/1~2021/11/19)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5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5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5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5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5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5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5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5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5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5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5"/>
          <p:cNvSpPr txBox="1"/>
          <p:nvPr/>
        </p:nvSpPr>
        <p:spPr>
          <a:xfrm>
            <a:off x="849086" y="715401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vs SnowNLP 處理後文字雲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8" name="Google Shape;788;p55"/>
          <p:cNvGraphicFramePr/>
          <p:nvPr/>
        </p:nvGraphicFramePr>
        <p:xfrm>
          <a:off x="1675600" y="2043838"/>
          <a:ext cx="8815900" cy="4084200"/>
        </p:xfrm>
        <a:graphic>
          <a:graphicData uri="http://schemas.openxmlformats.org/drawingml/2006/table">
            <a:tbl>
              <a:tblPr>
                <a:noFill/>
                <a:tableStyleId>{11AE5EBE-2221-4FA0-895E-82210AA8C454}</a:tableStyleId>
              </a:tblPr>
              <a:tblGrid>
                <a:gridCol w="1505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07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日期</a:t>
                      </a:r>
                      <a:endParaRPr sz="16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/>
                        <a:t>貼文主題</a:t>
                      </a:r>
                      <a:endParaRPr sz="16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2021/5/30</a:t>
                      </a: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2021年5月中旬開始發文數增加,大約是2021年5月月底發文數最高,超過800則。</a:t>
                      </a:r>
                      <a:endParaRPr sz="1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2021/6/10</a:t>
                      </a:r>
                      <a:endParaRPr sz="16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這天之後發文數開始下降,事件:6/10 高端疫苗公布實驗結果，完成第二期臨床試驗期間分析解盲。</a:t>
                      </a:r>
                      <a:endParaRPr sz="16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2021/8/16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8月下旬又開始上升,事件:8/16 開放本地自行生產的首款新冠疫苗「高端」（Medigen）的接種線上預約。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2021/11/12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11月討論又上升,事件:11/12 四劑帝國(打高端想出國｢要混打2劑國際疫苗｣！　PTT全驚喊：四劑帝國)。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9" name="Google Shape;789;p55"/>
          <p:cNvSpPr txBox="1"/>
          <p:nvPr/>
        </p:nvSpPr>
        <p:spPr>
          <a:xfrm>
            <a:off x="915000" y="1268400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主要觀察以下與高端疫苗相關重大事件的時間點的文字雲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-2152651" y="-2740789"/>
            <a:ext cx="4686300" cy="4686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22300" sx="104000" sy="104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43325" y="518667"/>
            <a:ext cx="4686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10668003" y="5622610"/>
            <a:ext cx="4686300" cy="4686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22300" sx="104000" sy="104000" algn="ctr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913547" y="1510131"/>
            <a:ext cx="44245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CONTENTES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6"/>
          <p:cNvGrpSpPr/>
          <p:nvPr/>
        </p:nvGrpSpPr>
        <p:grpSpPr>
          <a:xfrm>
            <a:off x="2533649" y="2480110"/>
            <a:ext cx="2487203" cy="1594486"/>
            <a:chOff x="1523998" y="3403938"/>
            <a:chExt cx="2487203" cy="1594486"/>
          </a:xfrm>
        </p:grpSpPr>
        <p:sp>
          <p:nvSpPr>
            <p:cNvPr id="184" name="Google Shape;184;p26"/>
            <p:cNvSpPr/>
            <p:nvPr/>
          </p:nvSpPr>
          <p:spPr>
            <a:xfrm>
              <a:off x="2377253" y="3403938"/>
              <a:ext cx="723900" cy="40005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177800" sx="105999" sy="105999" algn="ctr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 txBox="1"/>
            <p:nvPr/>
          </p:nvSpPr>
          <p:spPr>
            <a:xfrm>
              <a:off x="1962915" y="4013539"/>
              <a:ext cx="15525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>
                  <a:solidFill>
                    <a:srgbClr val="58585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 b="1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>
              <a:off x="1523998" y="4536759"/>
              <a:ext cx="24872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動機與分析目的</a:t>
              </a: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10945297" y="884992"/>
            <a:ext cx="459044" cy="459044"/>
          </a:xfrm>
          <a:prstGeom prst="ellipse">
            <a:avLst/>
          </a:prstGeom>
          <a:solidFill>
            <a:srgbClr val="7E7E7E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74700" y="5829388"/>
            <a:ext cx="795953" cy="795953"/>
          </a:xfrm>
          <a:prstGeom prst="ellipse">
            <a:avLst/>
          </a:prstGeom>
          <a:solidFill>
            <a:srgbClr val="7E7E7E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4332300" y="256418"/>
            <a:ext cx="94443" cy="94443"/>
          </a:xfrm>
          <a:prstGeom prst="ellipse">
            <a:avLst/>
          </a:prstGeom>
          <a:solidFill>
            <a:srgbClr val="7E7E7E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910529" y="1267156"/>
            <a:ext cx="459044" cy="459044"/>
          </a:xfrm>
          <a:prstGeom prst="ellipse">
            <a:avLst/>
          </a:prstGeom>
          <a:solidFill>
            <a:srgbClr val="7E7E7E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10671837" y="5935854"/>
            <a:ext cx="459044" cy="459044"/>
          </a:xfrm>
          <a:prstGeom prst="ellipse">
            <a:avLst/>
          </a:prstGeom>
          <a:solidFill>
            <a:srgbClr val="7E7E7E">
              <a:alpha val="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743968" y="2480110"/>
            <a:ext cx="723900" cy="40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177800" sx="105999" sy="105999" algn="ctr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329630" y="3089711"/>
            <a:ext cx="15525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 b="1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890713" y="3612931"/>
            <a:ext cx="24872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8101032" y="2480110"/>
            <a:ext cx="723900" cy="40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177800" sx="105999" sy="105999" algn="ctr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7686694" y="3089711"/>
            <a:ext cx="15525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 b="1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7247777" y="3612931"/>
            <a:ext cx="24872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4543145" y="4341368"/>
            <a:ext cx="723900" cy="40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177800" sx="105999" sy="105999" algn="ctr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128807" y="4950969"/>
            <a:ext cx="15525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800" b="1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062419" y="5474189"/>
            <a:ext cx="36005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7079229" y="4341368"/>
            <a:ext cx="723900" cy="4000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177800" sx="105999" sy="105999" algn="ctr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664891" y="4950969"/>
            <a:ext cx="15525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 b="1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6225974" y="5474189"/>
            <a:ext cx="24872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6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6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6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56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6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56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6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56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6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6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6"/>
          <p:cNvSpPr txBox="1"/>
          <p:nvPr/>
        </p:nvSpPr>
        <p:spPr>
          <a:xfrm>
            <a:off x="405886" y="614176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vs SnowNLP 處理後文字雲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56"/>
          <p:cNvPicPr preferRelativeResize="0"/>
          <p:nvPr/>
        </p:nvPicPr>
        <p:blipFill rotWithShape="1">
          <a:blip r:embed="rId4">
            <a:alphaModFix/>
          </a:blip>
          <a:srcRect l="7011"/>
          <a:stretch/>
        </p:blipFill>
        <p:spPr>
          <a:xfrm>
            <a:off x="233265" y="1303757"/>
            <a:ext cx="5919881" cy="472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226" y="393500"/>
            <a:ext cx="5361675" cy="32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3225" y="3508400"/>
            <a:ext cx="5254601" cy="3178341"/>
          </a:xfrm>
          <a:prstGeom prst="rect">
            <a:avLst/>
          </a:prstGeom>
          <a:noFill/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</p:pic>
      <p:sp>
        <p:nvSpPr>
          <p:cNvPr id="811" name="Google Shape;811;p56"/>
          <p:cNvSpPr txBox="1"/>
          <p:nvPr/>
        </p:nvSpPr>
        <p:spPr>
          <a:xfrm>
            <a:off x="1162800" y="1075875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980000"/>
                </a:solidFill>
              </a:rPr>
              <a:t>2021/5/30</a:t>
            </a:r>
            <a:endParaRPr sz="18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7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57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57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7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57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57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7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57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7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57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7"/>
          <p:cNvSpPr txBox="1"/>
          <p:nvPr/>
        </p:nvSpPr>
        <p:spPr>
          <a:xfrm>
            <a:off x="858417" y="460132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vs SnowNLP 處理後文字雲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281" y="1003710"/>
            <a:ext cx="6046578" cy="458925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7"/>
          <p:cNvSpPr txBox="1"/>
          <p:nvPr/>
        </p:nvSpPr>
        <p:spPr>
          <a:xfrm>
            <a:off x="298579" y="5665541"/>
            <a:ext cx="10345755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出現字詞"韭菜"，表示討論板也有關注高端股價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事件:2021/6/9解盲前夕 高端股價漲停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2021/6/10 工商時報:高端風暴！主力出招養套殺 他積蓄賠光光 (男大生期待能一夜致富,卻在跌停時賠光積蓄)</a:t>
            </a:r>
            <a:endParaRPr/>
          </a:p>
        </p:txBody>
      </p:sp>
      <p:pic>
        <p:nvPicPr>
          <p:cNvPr id="832" name="Google Shape;83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844" y="531600"/>
            <a:ext cx="5677024" cy="28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850" y="3429000"/>
            <a:ext cx="5677025" cy="2846229"/>
          </a:xfrm>
          <a:prstGeom prst="rect">
            <a:avLst/>
          </a:prstGeom>
          <a:noFill/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</p:pic>
      <p:sp>
        <p:nvSpPr>
          <p:cNvPr id="834" name="Google Shape;834;p57"/>
          <p:cNvSpPr txBox="1"/>
          <p:nvPr/>
        </p:nvSpPr>
        <p:spPr>
          <a:xfrm>
            <a:off x="1162800" y="923475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980000"/>
                </a:solidFill>
              </a:rPr>
              <a:t>2021/6/10</a:t>
            </a:r>
            <a:endParaRPr sz="18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8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58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58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58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8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58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8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58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8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58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8"/>
          <p:cNvSpPr txBox="1"/>
          <p:nvPr/>
        </p:nvSpPr>
        <p:spPr>
          <a:xfrm>
            <a:off x="317661" y="596151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vs SnowNLP 處理後文字雲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58"/>
          <p:cNvPicPr preferRelativeResize="0"/>
          <p:nvPr/>
        </p:nvPicPr>
        <p:blipFill rotWithShape="1">
          <a:blip r:embed="rId4">
            <a:alphaModFix/>
          </a:blip>
          <a:srcRect l="6628"/>
          <a:stretch/>
        </p:blipFill>
        <p:spPr>
          <a:xfrm>
            <a:off x="177281" y="1305055"/>
            <a:ext cx="6083560" cy="465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850" y="596150"/>
            <a:ext cx="5677224" cy="285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850" y="3736200"/>
            <a:ext cx="5587350" cy="27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8"/>
          <p:cNvSpPr txBox="1"/>
          <p:nvPr/>
        </p:nvSpPr>
        <p:spPr>
          <a:xfrm>
            <a:off x="1162800" y="1075875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980000"/>
                </a:solidFill>
              </a:rPr>
              <a:t>2021/8/16</a:t>
            </a:r>
            <a:endParaRPr sz="18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9"/>
          <p:cNvSpPr/>
          <p:nvPr/>
        </p:nvSpPr>
        <p:spPr>
          <a:xfrm>
            <a:off x="189731" y="242595"/>
            <a:ext cx="11812500" cy="64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59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59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9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59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9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59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9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59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59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9"/>
          <p:cNvSpPr txBox="1"/>
          <p:nvPr/>
        </p:nvSpPr>
        <p:spPr>
          <a:xfrm>
            <a:off x="418886" y="511588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vs SnowNLP 處理後文字雲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281" y="1186117"/>
            <a:ext cx="5986312" cy="477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600" y="429875"/>
            <a:ext cx="5774476" cy="2939923"/>
          </a:xfrm>
          <a:prstGeom prst="rect">
            <a:avLst/>
          </a:prstGeom>
          <a:noFill/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</p:pic>
      <p:pic>
        <p:nvPicPr>
          <p:cNvPr id="877" name="Google Shape;87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049" y="3542137"/>
            <a:ext cx="5774476" cy="2850352"/>
          </a:xfrm>
          <a:prstGeom prst="rect">
            <a:avLst/>
          </a:prstGeom>
          <a:noFill/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</p:pic>
      <p:sp>
        <p:nvSpPr>
          <p:cNvPr id="878" name="Google Shape;878;p59"/>
          <p:cNvSpPr txBox="1"/>
          <p:nvPr/>
        </p:nvSpPr>
        <p:spPr>
          <a:xfrm>
            <a:off x="1162800" y="1075875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980000"/>
                </a:solidFill>
              </a:rPr>
              <a:t>2021/11/12</a:t>
            </a:r>
            <a:endParaRPr sz="18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0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0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0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0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0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0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0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0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0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0"/>
          <p:cNvSpPr txBox="1"/>
          <p:nvPr/>
        </p:nvSpPr>
        <p:spPr>
          <a:xfrm>
            <a:off x="849086" y="715401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斷詞後文字雲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1106" y="1700038"/>
            <a:ext cx="6064899" cy="462379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0"/>
          <p:cNvSpPr txBox="1"/>
          <p:nvPr/>
        </p:nvSpPr>
        <p:spPr>
          <a:xfrm>
            <a:off x="1162800" y="1075875"/>
            <a:ext cx="98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rgbClr val="980000"/>
                </a:solidFill>
              </a:rPr>
              <a:t>2021/11/19</a:t>
            </a:r>
            <a:endParaRPr sz="18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2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2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2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2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2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2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2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2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2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2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390959" y="1658995"/>
            <a:ext cx="498726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整體的情緒代表字(2020/2/1~2021/11/19)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以下投影片是依據不同日期觀察情緒代表字的變化</a:t>
            </a:r>
            <a:endParaRPr lang="en-US" altLang="zh-TW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chemeClr val="dk1"/>
                </a:solidFill>
              </a:rPr>
              <a:t>在四個重大事件日期：</a:t>
            </a:r>
            <a:r>
              <a:rPr lang="en-US" altLang="zh-TW" sz="1600" dirty="0">
                <a:solidFill>
                  <a:schemeClr val="dk1"/>
                </a:solidFill>
              </a:rPr>
              <a:t>2021/5/30</a:t>
            </a:r>
            <a:r>
              <a:rPr lang="zh-TW" altLang="en-US" sz="1600" dirty="0">
                <a:solidFill>
                  <a:schemeClr val="dk1"/>
                </a:solidFill>
              </a:rPr>
              <a:t>、</a:t>
            </a:r>
            <a:r>
              <a:rPr lang="en-US" altLang="zh-TW" sz="1600" dirty="0">
                <a:solidFill>
                  <a:schemeClr val="dk1"/>
                </a:solidFill>
              </a:rPr>
              <a:t>6/10</a:t>
            </a:r>
            <a:r>
              <a:rPr lang="zh-TW" altLang="en-US" sz="1600" dirty="0">
                <a:solidFill>
                  <a:schemeClr val="dk1"/>
                </a:solidFill>
              </a:rPr>
              <a:t>、</a:t>
            </a:r>
            <a:r>
              <a:rPr lang="en-US" altLang="zh-TW" sz="1600" dirty="0">
                <a:solidFill>
                  <a:schemeClr val="dk1"/>
                </a:solidFill>
              </a:rPr>
              <a:t>8/16</a:t>
            </a:r>
            <a:r>
              <a:rPr lang="zh-TW" altLang="en-US" sz="1600" dirty="0">
                <a:solidFill>
                  <a:schemeClr val="dk1"/>
                </a:solidFill>
              </a:rPr>
              <a:t>、</a:t>
            </a:r>
            <a:r>
              <a:rPr lang="en-US" altLang="zh-TW" sz="1600" dirty="0">
                <a:solidFill>
                  <a:schemeClr val="dk1"/>
                </a:solidFill>
              </a:rPr>
              <a:t>11/12</a:t>
            </a:r>
            <a:r>
              <a:rPr lang="zh-TW" altLang="en-US" sz="1600" dirty="0">
                <a:solidFill>
                  <a:schemeClr val="dk1"/>
                </a:solidFill>
              </a:rPr>
              <a:t>，我們比較正負情緒代表字，可以發現在負面情緒的部分，都有看到</a:t>
            </a:r>
            <a:r>
              <a:rPr lang="zh-TW" altLang="en-US" sz="1600" dirty="0">
                <a:solidFill>
                  <a:srgbClr val="FF0000"/>
                </a:solidFill>
              </a:rPr>
              <a:t>「可憐」、「垃圾」、「白癡」</a:t>
            </a:r>
            <a:r>
              <a:rPr lang="zh-TW" altLang="en-US" sz="1600" dirty="0">
                <a:solidFill>
                  <a:schemeClr val="dk1"/>
                </a:solidFill>
              </a:rPr>
              <a:t>等不好聽字眼。</a:t>
            </a:r>
            <a:endParaRPr lang="zh-TW" altLang="en-US" sz="1600" dirty="0"/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chemeClr val="dk1"/>
                </a:solidFill>
              </a:rPr>
              <a:t>在正面情緒可以看到比較多</a:t>
            </a:r>
            <a:r>
              <a:rPr lang="zh-TW" altLang="en-US" sz="1600" dirty="0">
                <a:solidFill>
                  <a:srgbClr val="FF0000"/>
                </a:solidFill>
              </a:rPr>
              <a:t>「希望」、「保護」</a:t>
            </a:r>
            <a:r>
              <a:rPr lang="zh-TW" altLang="en-US" sz="1600" dirty="0">
                <a:solidFill>
                  <a:schemeClr val="dk1"/>
                </a:solidFill>
              </a:rPr>
              <a:t>等。</a:t>
            </a:r>
            <a:endParaRPr lang="zh-TW" altLang="en-US" sz="1600" dirty="0"/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chemeClr val="dk1"/>
                </a:solidFill>
              </a:rPr>
              <a:t>而在</a:t>
            </a:r>
            <a:r>
              <a:rPr lang="en-US" altLang="zh-TW" sz="1600" dirty="0">
                <a:solidFill>
                  <a:schemeClr val="dk1"/>
                </a:solidFill>
              </a:rPr>
              <a:t>2021/11/12</a:t>
            </a:r>
            <a:r>
              <a:rPr lang="zh-TW" altLang="en-US" sz="1600" dirty="0">
                <a:solidFill>
                  <a:schemeClr val="dk1"/>
                </a:solidFill>
              </a:rPr>
              <a:t>則是新增了</a:t>
            </a:r>
            <a:r>
              <a:rPr lang="zh-TW" altLang="en-US" sz="1600" dirty="0">
                <a:solidFill>
                  <a:srgbClr val="FF0000"/>
                </a:solidFill>
              </a:rPr>
              <a:t>「重打」、「浪費」</a:t>
            </a:r>
            <a:br>
              <a:rPr lang="zh-TW" altLang="en-US" sz="1600" dirty="0">
                <a:solidFill>
                  <a:srgbClr val="FF0000"/>
                </a:solidFill>
              </a:rPr>
            </a:br>
            <a:r>
              <a:rPr lang="zh-TW" altLang="en-US" sz="1600" dirty="0">
                <a:solidFill>
                  <a:schemeClr val="dk1"/>
                </a:solidFill>
              </a:rPr>
              <a:t>的字詞。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502" y="1979629"/>
            <a:ext cx="6239419" cy="42836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3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3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3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3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3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63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3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63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3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63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3"/>
          <p:cNvSpPr txBox="1"/>
          <p:nvPr/>
        </p:nvSpPr>
        <p:spPr>
          <a:xfrm>
            <a:off x="849086" y="584770"/>
            <a:ext cx="6494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lang="en-US" altLang="zh-TW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400"/>
            </a:pPr>
            <a:r>
              <a:rPr lang="zh-TW" altLang="en-US" sz="2400" dirty="0">
                <a:solidFill>
                  <a:schemeClr val="dk1"/>
                </a:solidFill>
              </a:rPr>
              <a:t>與</a:t>
            </a:r>
            <a:r>
              <a:rPr lang="en-US" altLang="zh-TW" sz="2400" dirty="0">
                <a:solidFill>
                  <a:schemeClr val="dk1"/>
                </a:solidFill>
              </a:rPr>
              <a:t>Snow NLP</a:t>
            </a:r>
            <a:r>
              <a:rPr lang="zh-TW" altLang="en-US" sz="2400" dirty="0">
                <a:solidFill>
                  <a:schemeClr val="dk1"/>
                </a:solidFill>
              </a:rPr>
              <a:t>在情緒分析之比較</a:t>
            </a:r>
          </a:p>
        </p:txBody>
      </p:sp>
      <p:sp>
        <p:nvSpPr>
          <p:cNvPr id="956" name="Google Shape;956;p63"/>
          <p:cNvSpPr/>
          <p:nvPr/>
        </p:nvSpPr>
        <p:spPr>
          <a:xfrm>
            <a:off x="342573" y="1295396"/>
            <a:ext cx="65189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2021-05-30 正負情緒代表字 (</a:t>
            </a:r>
            <a:r>
              <a:rPr lang="zh-TW" sz="1600" dirty="0">
                <a:solidFill>
                  <a:schemeClr val="dk1"/>
                </a:solidFill>
              </a:rPr>
              <a:t>事件：</a:t>
            </a: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高端宣布500萬劑疫苗合約)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5" y="2661847"/>
            <a:ext cx="5706509" cy="400127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84" y="2256530"/>
            <a:ext cx="5172343" cy="38585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4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64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64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4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64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4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4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4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4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4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4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4"/>
          <p:cNvSpPr/>
          <p:nvPr/>
        </p:nvSpPr>
        <p:spPr>
          <a:xfrm>
            <a:off x="390948" y="1659000"/>
            <a:ext cx="6952244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2021-06-10正負情緒代表字 (</a:t>
            </a:r>
            <a:r>
              <a:rPr lang="zh-TW" sz="1600" dirty="0">
                <a:solidFill>
                  <a:schemeClr val="dk1"/>
                </a:solidFill>
              </a:rPr>
              <a:t>事件：</a:t>
            </a: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完成第二期臨床試驗期間分析解盲)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55;p63"/>
          <p:cNvSpPr txBox="1"/>
          <p:nvPr/>
        </p:nvSpPr>
        <p:spPr>
          <a:xfrm>
            <a:off x="849086" y="584770"/>
            <a:ext cx="6494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lang="en-US" altLang="zh-TW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400"/>
            </a:pPr>
            <a:r>
              <a:rPr lang="zh-TW" altLang="en-US" sz="2400" dirty="0">
                <a:solidFill>
                  <a:schemeClr val="dk1"/>
                </a:solidFill>
              </a:rPr>
              <a:t>與</a:t>
            </a:r>
            <a:r>
              <a:rPr lang="en-US" altLang="zh-TW" sz="2400" dirty="0">
                <a:solidFill>
                  <a:schemeClr val="dk1"/>
                </a:solidFill>
              </a:rPr>
              <a:t>Snow NLP</a:t>
            </a:r>
            <a:r>
              <a:rPr lang="zh-TW" altLang="en-US" sz="2400" dirty="0">
                <a:solidFill>
                  <a:schemeClr val="dk1"/>
                </a:solidFill>
              </a:rPr>
              <a:t>在情緒分析之比較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21" y="2279253"/>
            <a:ext cx="4976797" cy="38592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1" y="2761582"/>
            <a:ext cx="5762926" cy="37392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5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5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65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5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5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5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65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5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65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5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5"/>
          <p:cNvSpPr/>
          <p:nvPr/>
        </p:nvSpPr>
        <p:spPr>
          <a:xfrm>
            <a:off x="390950" y="1659000"/>
            <a:ext cx="6094691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2021-08-16正負情緒代表字 (</a:t>
            </a:r>
            <a:r>
              <a:rPr lang="zh-TW" sz="1600" dirty="0">
                <a:solidFill>
                  <a:schemeClr val="dk1"/>
                </a:solidFill>
              </a:rPr>
              <a:t>事件：</a:t>
            </a: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開放「高端」（Medigen）的接種線上預約)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55;p63"/>
          <p:cNvSpPr txBox="1"/>
          <p:nvPr/>
        </p:nvSpPr>
        <p:spPr>
          <a:xfrm>
            <a:off x="849086" y="584770"/>
            <a:ext cx="6494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lang="en-US" altLang="zh-TW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400"/>
            </a:pPr>
            <a:r>
              <a:rPr lang="zh-TW" altLang="en-US" sz="2400" dirty="0">
                <a:solidFill>
                  <a:schemeClr val="dk1"/>
                </a:solidFill>
              </a:rPr>
              <a:t>與</a:t>
            </a:r>
            <a:r>
              <a:rPr lang="en-US" altLang="zh-TW" sz="2400" dirty="0">
                <a:solidFill>
                  <a:schemeClr val="dk1"/>
                </a:solidFill>
              </a:rPr>
              <a:t>Snow NLP</a:t>
            </a:r>
            <a:r>
              <a:rPr lang="zh-TW" altLang="en-US" sz="2400" dirty="0">
                <a:solidFill>
                  <a:schemeClr val="dk1"/>
                </a:solidFill>
              </a:rPr>
              <a:t>在情緒分析之比較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67" y="2664221"/>
            <a:ext cx="6012236" cy="408470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685" y="2269273"/>
            <a:ext cx="5039869" cy="385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6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66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66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6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66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6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66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6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66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6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66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6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6"/>
          <p:cNvSpPr/>
          <p:nvPr/>
        </p:nvSpPr>
        <p:spPr>
          <a:xfrm>
            <a:off x="288644" y="1608217"/>
            <a:ext cx="6913434" cy="115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2021-11-12正負情緒代表字 (</a:t>
            </a:r>
            <a:r>
              <a:rPr lang="zh-TW" sz="1600" dirty="0">
                <a:solidFill>
                  <a:schemeClr val="dk1"/>
                </a:solidFill>
              </a:rPr>
              <a:t>事件：</a:t>
            </a:r>
            <a:r>
              <a:rPr lang="zh-TW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打高端想出國｢要混打2劑國際疫苗｣)</a:t>
            </a:r>
            <a:endParaRPr dirty="0"/>
          </a:p>
        </p:txBody>
      </p:sp>
      <p:sp>
        <p:nvSpPr>
          <p:cNvPr id="17" name="Google Shape;955;p63"/>
          <p:cNvSpPr txBox="1"/>
          <p:nvPr/>
        </p:nvSpPr>
        <p:spPr>
          <a:xfrm>
            <a:off x="849086" y="584770"/>
            <a:ext cx="64941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lang="en-US" altLang="zh-TW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400"/>
            </a:pPr>
            <a:r>
              <a:rPr lang="zh-TW" altLang="en-US" sz="2400" dirty="0">
                <a:solidFill>
                  <a:schemeClr val="dk1"/>
                </a:solidFill>
              </a:rPr>
              <a:t>與</a:t>
            </a:r>
            <a:r>
              <a:rPr lang="en-US" altLang="zh-TW" sz="2400" dirty="0">
                <a:solidFill>
                  <a:schemeClr val="dk1"/>
                </a:solidFill>
              </a:rPr>
              <a:t>Snow NLP</a:t>
            </a:r>
            <a:r>
              <a:rPr lang="zh-TW" altLang="en-US" sz="2400" dirty="0">
                <a:solidFill>
                  <a:schemeClr val="dk1"/>
                </a:solidFill>
              </a:rPr>
              <a:t>在情緒分析之比較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30" y="2350740"/>
            <a:ext cx="6266861" cy="432677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68" y="2220109"/>
            <a:ext cx="5083354" cy="38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0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2654710" y="-2499852"/>
            <a:ext cx="11857800" cy="11857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09600" dist="38100" dir="10800000" sx="102000" sy="102000" algn="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1187049" y="4196991"/>
            <a:ext cx="3348300" cy="1346700"/>
          </a:xfrm>
          <a:prstGeom prst="rect">
            <a:avLst/>
          </a:prstGeom>
          <a:solidFill>
            <a:srgbClr val="D1D1D1">
              <a:alpha val="482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5533727" y="1592827"/>
            <a:ext cx="164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7200">
                <a:solidFill>
                  <a:srgbClr val="585858"/>
                </a:solidFill>
              </a:rPr>
              <a:t>1</a:t>
            </a:r>
            <a:endParaRPr sz="72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5533727" y="2947912"/>
            <a:ext cx="4248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sz="4400">
                <a:solidFill>
                  <a:schemeClr val="dk1"/>
                </a:solidFill>
              </a:rPr>
              <a:t>動機與分析目的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 rot="5400000">
            <a:off x="10586334" y="3189522"/>
            <a:ext cx="527700" cy="286200"/>
          </a:xfrm>
          <a:prstGeom prst="triangle">
            <a:avLst>
              <a:gd name="adj" fmla="val 50000"/>
            </a:avLst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27"/>
          <p:cNvGrpSpPr/>
          <p:nvPr/>
        </p:nvGrpSpPr>
        <p:grpSpPr>
          <a:xfrm>
            <a:off x="5636760" y="4768616"/>
            <a:ext cx="1400400" cy="422700"/>
            <a:chOff x="5636760" y="4768616"/>
            <a:chExt cx="1400400" cy="422700"/>
          </a:xfrm>
        </p:grpSpPr>
        <p:sp>
          <p:nvSpPr>
            <p:cNvPr id="215" name="Google Shape;215;p27"/>
            <p:cNvSpPr/>
            <p:nvPr/>
          </p:nvSpPr>
          <p:spPr>
            <a:xfrm>
              <a:off x="5636760" y="4768616"/>
              <a:ext cx="1400400" cy="422700"/>
            </a:xfrm>
            <a:prstGeom prst="rect">
              <a:avLst/>
            </a:prstGeom>
            <a:noFill/>
            <a:ln w="9525" cap="flat" cmpd="sng">
              <a:solidFill>
                <a:srgbClr val="58585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7"/>
            <p:cNvSpPr txBox="1"/>
            <p:nvPr/>
          </p:nvSpPr>
          <p:spPr>
            <a:xfrm>
              <a:off x="5636760" y="4795257"/>
              <a:ext cx="1149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7E7E7E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6798469" y="4883944"/>
              <a:ext cx="99900" cy="180900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9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69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69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9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69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9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69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9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69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9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69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9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9"/>
          <p:cNvSpPr/>
          <p:nvPr/>
        </p:nvSpPr>
        <p:spPr>
          <a:xfrm>
            <a:off x="849086" y="1238885"/>
            <a:ext cx="3012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正負情緒文章數量統計圖</a:t>
            </a:r>
            <a:endParaRPr/>
          </a:p>
        </p:txBody>
      </p:sp>
      <p:pic>
        <p:nvPicPr>
          <p:cNvPr id="1076" name="Google Shape;1076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010" y="1677292"/>
            <a:ext cx="11445204" cy="47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69"/>
          <p:cNvSpPr/>
          <p:nvPr/>
        </p:nvSpPr>
        <p:spPr>
          <a:xfrm>
            <a:off x="9000000" y="1484851"/>
            <a:ext cx="254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2020/2/1~2020/4/30</a:t>
            </a:r>
            <a:endParaRPr/>
          </a:p>
        </p:txBody>
      </p:sp>
      <p:sp>
        <p:nvSpPr>
          <p:cNvPr id="1078" name="Google Shape;1078;p69"/>
          <p:cNvSpPr/>
          <p:nvPr/>
        </p:nvSpPr>
        <p:spPr>
          <a:xfrm>
            <a:off x="9000000" y="4079400"/>
            <a:ext cx="254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2020/5/1~2020/7/31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0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70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70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0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70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70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70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70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70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70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70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70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70"/>
          <p:cNvSpPr/>
          <p:nvPr/>
        </p:nvSpPr>
        <p:spPr>
          <a:xfrm>
            <a:off x="849074" y="1238872"/>
            <a:ext cx="777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同期比較:2020和2021年在5月~7月的正負情緒文章數量統計圖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038" y="1740392"/>
            <a:ext cx="11508861" cy="460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70"/>
          <p:cNvSpPr/>
          <p:nvPr/>
        </p:nvSpPr>
        <p:spPr>
          <a:xfrm>
            <a:off x="9000000" y="1484851"/>
            <a:ext cx="254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2020/5/1~2020/7/31</a:t>
            </a:r>
            <a:endParaRPr/>
          </a:p>
        </p:txBody>
      </p:sp>
      <p:sp>
        <p:nvSpPr>
          <p:cNvPr id="1100" name="Google Shape;1100;p70"/>
          <p:cNvSpPr/>
          <p:nvPr/>
        </p:nvSpPr>
        <p:spPr>
          <a:xfrm>
            <a:off x="9076200" y="3923251"/>
            <a:ext cx="254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2021/5/1~2021/7/31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1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71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71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1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71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71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71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71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71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1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71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1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1"/>
          <p:cNvSpPr/>
          <p:nvPr/>
        </p:nvSpPr>
        <p:spPr>
          <a:xfrm>
            <a:off x="849086" y="1238885"/>
            <a:ext cx="7075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同期比較:2020和2021年在8月~11月的正負情緒文章數量統計圖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281" y="1675427"/>
            <a:ext cx="11678838" cy="45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1"/>
          <p:cNvSpPr/>
          <p:nvPr/>
        </p:nvSpPr>
        <p:spPr>
          <a:xfrm>
            <a:off x="9000000" y="1484850"/>
            <a:ext cx="274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2020/8/1~2020/11/30</a:t>
            </a:r>
            <a:endParaRPr/>
          </a:p>
        </p:txBody>
      </p:sp>
      <p:sp>
        <p:nvSpPr>
          <p:cNvPr id="1122" name="Google Shape;1122;p71"/>
          <p:cNvSpPr/>
          <p:nvPr/>
        </p:nvSpPr>
        <p:spPr>
          <a:xfrm>
            <a:off x="9076200" y="3770850"/>
            <a:ext cx="274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2021/8/1~2021/11/30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2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72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72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2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72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2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72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2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72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2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72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2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2"/>
          <p:cNvSpPr/>
          <p:nvPr/>
        </p:nvSpPr>
        <p:spPr>
          <a:xfrm>
            <a:off x="849086" y="1238885"/>
            <a:ext cx="476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2021年5月~7月 正負情緒文章數量統計圖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2" name="Google Shape;1142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70" y="1926052"/>
            <a:ext cx="11505634" cy="326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3"/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73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73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73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73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73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73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73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73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3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73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73"/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3"/>
          <p:cNvSpPr/>
          <p:nvPr/>
        </p:nvSpPr>
        <p:spPr>
          <a:xfrm>
            <a:off x="849086" y="1238885"/>
            <a:ext cx="4903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2021年8月~11月 正負情緒文章數量統計圖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2" name="Google Shape;1162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281" y="1850811"/>
            <a:ext cx="11722879" cy="345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4"/>
          <p:cNvSpPr/>
          <p:nvPr/>
        </p:nvSpPr>
        <p:spPr>
          <a:xfrm>
            <a:off x="177281" y="242595"/>
            <a:ext cx="11812500" cy="64848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74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74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74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74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74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74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4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74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74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74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74"/>
          <p:cNvSpPr txBox="1"/>
          <p:nvPr/>
        </p:nvSpPr>
        <p:spPr>
          <a:xfrm>
            <a:off x="849086" y="584770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4"/>
          <p:cNvSpPr/>
          <p:nvPr/>
        </p:nvSpPr>
        <p:spPr>
          <a:xfrm>
            <a:off x="849086" y="1238885"/>
            <a:ext cx="49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情緒關鍵字 - 負面情緒文章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874" y="1683275"/>
            <a:ext cx="7201950" cy="50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/>
          <p:nvPr/>
        </p:nvSpPr>
        <p:spPr>
          <a:xfrm>
            <a:off x="177281" y="242595"/>
            <a:ext cx="11812500" cy="64848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75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75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5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75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5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75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75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75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75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75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5"/>
          <p:cNvSpPr txBox="1"/>
          <p:nvPr/>
        </p:nvSpPr>
        <p:spPr>
          <a:xfrm>
            <a:off x="849086" y="584770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75"/>
          <p:cNvSpPr/>
          <p:nvPr/>
        </p:nvSpPr>
        <p:spPr>
          <a:xfrm>
            <a:off x="849086" y="1238885"/>
            <a:ext cx="49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情緒關鍵字 - 負面情緒文章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2" name="Google Shape;120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225" y="1800575"/>
            <a:ext cx="6625026" cy="44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76"/>
          <p:cNvSpPr/>
          <p:nvPr/>
        </p:nvSpPr>
        <p:spPr>
          <a:xfrm>
            <a:off x="177281" y="242595"/>
            <a:ext cx="11812500" cy="64848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6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76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76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76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76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76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76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76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76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76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76"/>
          <p:cNvSpPr txBox="1"/>
          <p:nvPr/>
        </p:nvSpPr>
        <p:spPr>
          <a:xfrm>
            <a:off x="849086" y="584770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76"/>
          <p:cNvSpPr/>
          <p:nvPr/>
        </p:nvSpPr>
        <p:spPr>
          <a:xfrm>
            <a:off x="849086" y="1238885"/>
            <a:ext cx="49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dk1"/>
                </a:solidFill>
              </a:rPr>
              <a:t>情緒關鍵字 - 正面情緒文章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497" y="1746050"/>
            <a:ext cx="8677524" cy="4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77"/>
          <p:cNvSpPr/>
          <p:nvPr/>
        </p:nvSpPr>
        <p:spPr>
          <a:xfrm>
            <a:off x="177281" y="242595"/>
            <a:ext cx="11812500" cy="64848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  <a:effectLst>
            <a:outerShdw blurRad="215900" sx="102000" sy="102000" algn="ctr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77"/>
          <p:cNvSpPr/>
          <p:nvPr/>
        </p:nvSpPr>
        <p:spPr>
          <a:xfrm>
            <a:off x="11940480" y="-1"/>
            <a:ext cx="251400" cy="1484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77"/>
          <p:cNvSpPr txBox="1"/>
          <p:nvPr/>
        </p:nvSpPr>
        <p:spPr>
          <a:xfrm>
            <a:off x="11994970" y="172678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77"/>
          <p:cNvSpPr/>
          <p:nvPr/>
        </p:nvSpPr>
        <p:spPr>
          <a:xfrm>
            <a:off x="11940480" y="1487216"/>
            <a:ext cx="251400" cy="11745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77"/>
          <p:cNvSpPr txBox="1"/>
          <p:nvPr/>
        </p:nvSpPr>
        <p:spPr>
          <a:xfrm>
            <a:off x="11994970" y="1608217"/>
            <a:ext cx="15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77"/>
          <p:cNvSpPr/>
          <p:nvPr/>
        </p:nvSpPr>
        <p:spPr>
          <a:xfrm>
            <a:off x="11940480" y="2664221"/>
            <a:ext cx="251400" cy="1309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77"/>
          <p:cNvSpPr txBox="1"/>
          <p:nvPr/>
        </p:nvSpPr>
        <p:spPr>
          <a:xfrm>
            <a:off x="11994970" y="2761582"/>
            <a:ext cx="159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77"/>
          <p:cNvSpPr/>
          <p:nvPr/>
        </p:nvSpPr>
        <p:spPr>
          <a:xfrm>
            <a:off x="11938068" y="3975772"/>
            <a:ext cx="251400" cy="1983000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77"/>
          <p:cNvSpPr txBox="1"/>
          <p:nvPr/>
        </p:nvSpPr>
        <p:spPr>
          <a:xfrm>
            <a:off x="11994970" y="4106539"/>
            <a:ext cx="1590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77"/>
          <p:cNvSpPr/>
          <p:nvPr/>
        </p:nvSpPr>
        <p:spPr>
          <a:xfrm>
            <a:off x="11940480" y="5958840"/>
            <a:ext cx="251400" cy="8817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77"/>
          <p:cNvSpPr txBox="1"/>
          <p:nvPr/>
        </p:nvSpPr>
        <p:spPr>
          <a:xfrm>
            <a:off x="11997382" y="6263300"/>
            <a:ext cx="1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77"/>
          <p:cNvSpPr txBox="1"/>
          <p:nvPr/>
        </p:nvSpPr>
        <p:spPr>
          <a:xfrm>
            <a:off x="849086" y="584770"/>
            <a:ext cx="64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字典的情緒分析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77"/>
          <p:cNvSpPr/>
          <p:nvPr/>
        </p:nvSpPr>
        <p:spPr>
          <a:xfrm>
            <a:off x="849086" y="1238885"/>
            <a:ext cx="49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</a:rPr>
              <a:t>情緒關鍵字 - 正面情緒文章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800" y="1733500"/>
            <a:ext cx="6828023" cy="4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SnowNLP </a:t>
            </a:r>
            <a:r>
              <a:rPr lang="zh-TW" altLang="en-US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情緒分析</a:t>
            </a:r>
            <a:endParaRPr lang="en-US" altLang="zh-TW" sz="24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68" y="1399161"/>
            <a:ext cx="11256559" cy="4999187"/>
          </a:xfrm>
          <a:prstGeom prst="rect">
            <a:avLst/>
          </a:prstGeom>
        </p:spPr>
      </p:pic>
      <p:sp>
        <p:nvSpPr>
          <p:cNvPr id="24" name="Google Shape;1221;p76"/>
          <p:cNvSpPr/>
          <p:nvPr/>
        </p:nvSpPr>
        <p:spPr>
          <a:xfrm>
            <a:off x="849086" y="1144615"/>
            <a:ext cx="49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dirty="0">
                <a:solidFill>
                  <a:schemeClr val="dk1"/>
                </a:solidFill>
              </a:rPr>
              <a:t>平均情緒分數時間序列圖</a:t>
            </a:r>
            <a:endParaRPr sz="1800" dirty="0">
              <a:solidFill>
                <a:schemeClr val="dk1"/>
              </a:solidFill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59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/>
          <p:nvPr/>
        </p:nvSpPr>
        <p:spPr>
          <a:xfrm rot="10800000">
            <a:off x="-570124" y="5708603"/>
            <a:ext cx="13332247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0" y="0"/>
            <a:ext cx="369276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38100" sx="102000" sy="102000" algn="l" rotWithShape="0">
              <a:srgbClr val="000000">
                <a:alpha val="2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775189" y="5555273"/>
            <a:ext cx="509954" cy="5099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sx="104000" sy="104000" algn="ct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280" y="1883714"/>
            <a:ext cx="3833788" cy="308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418856" y="646378"/>
            <a:ext cx="4537012" cy="561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高端疫苗之</a:t>
            </a:r>
            <a:r>
              <a:rPr lang="zh-TW" sz="2000">
                <a:solidFill>
                  <a:schemeClr val="dk1"/>
                </a:solidFill>
              </a:rPr>
              <a:t>研究</a:t>
            </a: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r>
              <a:rPr lang="zh-TW" sz="2000">
                <a:solidFill>
                  <a:schemeClr val="dk1"/>
                </a:solidFill>
              </a:rPr>
              <a:t>：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高端疫苗從政府提出要開始研發階段</a:t>
            </a:r>
            <a:b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即成為社會大眾討論的熱點議題之一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臺灣率先通過高端EUA並展開施打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到現今高端疫苗並未受到國際認可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每個階段PTT</a:t>
            </a:r>
            <a:r>
              <a:rPr lang="zh-TW" sz="2000">
                <a:solidFill>
                  <a:schemeClr val="dk1"/>
                </a:solidFill>
              </a:rPr>
              <a:t>上</a:t>
            </a: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對於高端疫苗的評價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能否區分出有哪些特定的族群或時期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>
                <a:solidFill>
                  <a:schemeClr val="dk1"/>
                </a:solidFill>
              </a:rPr>
              <a:t>探索其他可分析的現象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8137236" y="6530465"/>
            <a:ext cx="4348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圖片來源 :奇摩新聞  | 高端疫苗獲澳洲藥管局授予審查資格認定加速送件申請EUA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5" y="1289029"/>
            <a:ext cx="11213369" cy="4892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7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116352"/>
            <a:ext cx="7689246" cy="53649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73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205273" y="1885631"/>
            <a:ext cx="5059498" cy="38213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085" y="242595"/>
            <a:ext cx="6606437" cy="512868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70587" y="1281367"/>
            <a:ext cx="8808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2020/02/01 ~ 2020/12/31 (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高端疫苗初期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)</a:t>
            </a:r>
            <a:endParaRPr lang="zh-TW" altLang="en-US" sz="16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7228" y="5894019"/>
            <a:ext cx="11268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由 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Bigram 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以及視覺化的結果可以看出，在 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2020 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年整年對於高端疫苗的討論度是較低的，縱使我們已經以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“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高端疫苗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”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當作關鍵詞篩選出特定的文章，但從結果還是可以看出：此時的討論大多圍繞在新冠肺炎。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9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2" y="1068257"/>
            <a:ext cx="7411148" cy="5415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280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sp>
        <p:nvSpPr>
          <p:cNvPr id="24" name="矩形 23"/>
          <p:cNvSpPr/>
          <p:nvPr/>
        </p:nvSpPr>
        <p:spPr>
          <a:xfrm>
            <a:off x="270587" y="1281367"/>
            <a:ext cx="8808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2021/01/01 ~ 2021/05/30 (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高端疫苗中期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)</a:t>
            </a:r>
            <a:endParaRPr lang="zh-TW" altLang="en-US" sz="16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7228" y="5894019"/>
            <a:ext cx="11268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到了歷程的中期之後，討論的主軸從新冠肺炎逐漸轉向疫情的爆發以及疫苗的接種，此時可以看出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:</a:t>
            </a:r>
            <a:b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</a:b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國產疫苗、試驗臨床三期、以及緊急授權等等關鍵字詞，說明此時對於高端疫苗的討論度已經逐漸上升。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82" y="1682363"/>
            <a:ext cx="4995276" cy="39160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183" y="480449"/>
            <a:ext cx="6684977" cy="5226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1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584770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87" y="1046435"/>
            <a:ext cx="7623110" cy="5498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406597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24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</a:t>
            </a:r>
          </a:p>
        </p:txBody>
      </p:sp>
      <p:sp>
        <p:nvSpPr>
          <p:cNvPr id="24" name="矩形 23"/>
          <p:cNvSpPr/>
          <p:nvPr/>
        </p:nvSpPr>
        <p:spPr>
          <a:xfrm>
            <a:off x="270587" y="981348"/>
            <a:ext cx="8808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2021/05/31 ~ 2021/11/19 (</a:t>
            </a: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高端疫苗後期</a:t>
            </a:r>
            <a:r>
              <a:rPr lang="en-US" altLang="zh-TW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)</a:t>
            </a:r>
            <a:endParaRPr lang="zh-TW" altLang="en-US" sz="16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2131" y="5514043"/>
            <a:ext cx="112686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最後讓我們比較驚訝的事情是，事件末期竟然沒有出現任何一個謾罵性的詞彙，但從以上的結果還是可以看到高端、台灣價值、登記意願等等字詞，說明大多數人對於高端疫苗的不信任以及嘲諷。</a:t>
            </a:r>
            <a:endParaRPr lang="en-US" altLang="zh-TW" sz="16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值得一提的是，比起歷程的中期，高端、莫德納等等跟疫苗相關的詞其關係更加緊密。</a:t>
            </a:r>
            <a:endParaRPr lang="en-US" altLang="zh-TW" sz="16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到了事件後期相關的文章都會著眼於這些議題，表示人們對於疫苗接種的選擇以及對國產疫苗有更多的討論。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76" y="1370370"/>
            <a:ext cx="5073724" cy="39476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960" y="242595"/>
            <a:ext cx="6669468" cy="5197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3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177281" y="242595"/>
            <a:ext cx="11812555" cy="64847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="" xmlns:a16="http://schemas.microsoft.com/office/drawing/2014/main" id="{C280D544-A9D4-492C-8F34-E644160C6DFA}"/>
              </a:ext>
            </a:extLst>
          </p:cNvPr>
          <p:cNvSpPr/>
          <p:nvPr/>
        </p:nvSpPr>
        <p:spPr>
          <a:xfrm>
            <a:off x="11940480" y="-1"/>
            <a:ext cx="251520" cy="1484843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7BE49C0D-396A-4734-BE12-8BB70B19451B}"/>
              </a:ext>
            </a:extLst>
          </p:cNvPr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動機與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目的</a:t>
            </a:r>
            <a:endParaRPr lang="en-US" altLang="zh-CN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1487216"/>
            <a:ext cx="251520" cy="1174631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資料集的描述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2664221"/>
            <a:ext cx="251520" cy="1309178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資料的分析過程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38068" y="3975772"/>
            <a:ext cx="251520" cy="1983068"/>
          </a:xfrm>
          <a:prstGeom prst="roundRect">
            <a:avLst/>
          </a:prstGeom>
          <a:solidFill>
            <a:srgbClr val="9DC3E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視覺化的分析結果與解釋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: 圓角 14">
            <a:extLst>
              <a:ext uri="{FF2B5EF4-FFF2-40B4-BE49-F238E27FC236}">
                <a16:creationId xmlns="" xmlns:a16="http://schemas.microsoft.com/office/drawing/2014/main" id="{E17D871D-9234-44A6-8859-9C51658EED51}"/>
              </a:ext>
            </a:extLst>
          </p:cNvPr>
          <p:cNvSpPr/>
          <p:nvPr/>
        </p:nvSpPr>
        <p:spPr>
          <a:xfrm>
            <a:off x="11940480" y="5958840"/>
            <a:ext cx="251520" cy="881616"/>
          </a:xfrm>
          <a:prstGeom prst="roundRect">
            <a:avLst/>
          </a:prstGeom>
          <a:solidFill>
            <a:srgbClr val="EAEAEA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96D320AD-1DB1-4537-AD70-2D1D77027F01}"/>
              </a:ext>
            </a:extLst>
          </p:cNvPr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zh-TW" altLang="en-US" sz="105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105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3" name="文本框 6">
            <a:extLst>
              <a:ext uri="{FF2B5EF4-FFF2-40B4-BE49-F238E27FC236}">
                <a16:creationId xmlns=""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849086" y="406597"/>
            <a:ext cx="649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TW" altLang="en-US" sz="24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結論</a:t>
            </a:r>
            <a:endParaRPr lang="en-US" altLang="zh-TW" sz="24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5416" y="1172722"/>
            <a:ext cx="99082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負面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情緒起伏大致可以對照高端疫苗的重大事件。可見大家關注於疫苗議題。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使用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結巴做的情緒分析在正面、負面用詞上在四個日期上沒有明顯差異。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透過</a:t>
            </a:r>
            <a:r>
              <a:rPr lang="en-US" altLang="zh-TW" sz="2000" dirty="0" err="1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SnowNLP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所產生的盒狀圖能以圖像、直觀地了解該議題的情緒分布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SnowNLP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的情緒分析結果為負面，我們認為以</a:t>
            </a:r>
            <a:r>
              <a:rPr lang="en-US" altLang="zh-TW" sz="2000" dirty="0" err="1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SnowNLP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做分析比較適合</a:t>
            </a:r>
            <a:r>
              <a:rPr lang="zh-TW" altLang="en-US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，因為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在結巴的斷詞中可能忽略整個句子的語意。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N-gram 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的分析結果令我們驚訝，沒有出現任何一個謾罵性的詞彙，我們在仔細思考，其實這樣的結果較直觀，顯示大家對於這些議題，著重在疫苗接種的選擇和關注於指揮中心的政策上。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PTT</a:t>
            </a:r>
            <a:r>
              <a:rPr lang="zh-TW" altLang="en-US" sz="2000" dirty="0">
                <a:latin typeface="jf open 粉圓 1.1" panose="020F0500000000000000" pitchFamily="34" charset="-120"/>
                <a:ea typeface="jf open 粉圓 1.1" panose="020F0500000000000000" pitchFamily="34" charset="-120"/>
                <a:cs typeface="Arial" panose="020B0604020202020204" pitchFamily="34" charset="0"/>
              </a:rPr>
              <a:t>分析僅能得知文章的情緒分布，並不能得知其發文的意圖，因此僅為參考用。還是要留意帶風向、網軍的情形發生。</a:t>
            </a:r>
            <a:endParaRPr lang="zh-TW" altLang="en-US" sz="2000" dirty="0">
              <a:latin typeface="jf open 粉圓 1.1" panose="020F0500000000000000" pitchFamily="34" charset="-120"/>
              <a:ea typeface="jf open 粉圓 1.1" panose="020F0500000000000000" pitchFamily="34" charset="-12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95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8"/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98"/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68300" sx="107000" sy="107000" algn="ctr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98"/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23900" sx="102000" sy="102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98"/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98"/>
          <p:cNvSpPr txBox="1"/>
          <p:nvPr/>
        </p:nvSpPr>
        <p:spPr>
          <a:xfrm>
            <a:off x="4141352" y="2641743"/>
            <a:ext cx="598045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rgbClr val="404040"/>
                </a:solidFill>
              </a:rPr>
              <a:t>謝謝聆聽！</a:t>
            </a:r>
            <a:endParaRPr dirty="0"/>
          </a:p>
        </p:txBody>
      </p:sp>
      <p:sp>
        <p:nvSpPr>
          <p:cNvPr id="1596" name="Google Shape;1596;p98"/>
          <p:cNvSpPr/>
          <p:nvPr/>
        </p:nvSpPr>
        <p:spPr>
          <a:xfrm rot="5400000">
            <a:off x="10493048" y="2982884"/>
            <a:ext cx="538328" cy="353904"/>
          </a:xfrm>
          <a:prstGeom prst="triangle">
            <a:avLst>
              <a:gd name="adj" fmla="val 50000"/>
            </a:avLst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98"/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68300" sx="107000" sy="107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98"/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 rot="10800000">
            <a:off x="-570124" y="5708603"/>
            <a:ext cx="13332247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0" y="0"/>
            <a:ext cx="369276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38100" sx="102000" sy="102000" algn="l" rotWithShape="0">
              <a:srgbClr val="000000">
                <a:alpha val="2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775189" y="5555273"/>
            <a:ext cx="509954" cy="5099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sx="104000" sy="104000" algn="ct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280" y="2063546"/>
            <a:ext cx="3833788" cy="2721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214025" y="640775"/>
            <a:ext cx="5583900" cy="5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主要分析</a:t>
            </a:r>
            <a:r>
              <a:rPr lang="zh-TW" sz="2000" dirty="0">
                <a:solidFill>
                  <a:schemeClr val="dk1"/>
                </a:solidFill>
              </a:rPr>
              <a:t>PTT八卦板對</a:t>
            </a: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高端疫苗</a:t>
            </a:r>
            <a:r>
              <a:rPr lang="zh-TW" sz="2000" dirty="0">
                <a:solidFill>
                  <a:schemeClr val="dk1"/>
                </a:solidFill>
              </a:rPr>
              <a:t>的</a:t>
            </a: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相關討論情形。</a:t>
            </a:r>
            <a:b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本次針對以下面向：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對高端疫苗的各事件討論大概出現在哪個時間點，話題高峰在哪裡？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正面和負面的討論內容各是什麼，有沒有時間點上的差異？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正面和負面討論的情緒分數大約多少？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比較jieba和Snow NLP在情緒分析上的差異</a:t>
            </a:r>
            <a:endParaRPr sz="20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zh-TW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n-gram上的分類情形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6902368" y="6530465"/>
            <a:ext cx="5583799" cy="2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圖片來源 :新頭殼Newtalk 高端疫苗進入第4期臨床試驗？林氏壁：國際定位仍在第3期| 生活| 新頭殼Newtalk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09600" dist="38100" dir="10800000" sx="102000" sy="102000" algn="r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2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5533727" y="2947912"/>
            <a:ext cx="424890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>
              <a:gd name="adj" fmla="val 50000"/>
            </a:avLst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271" name="Google Shape;271;p30"/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9525" cap="flat" cmpd="sng">
              <a:solidFill>
                <a:srgbClr val="58585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0"/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7E7E7E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 rot="-5400000">
            <a:off x="-4651482" y="2491744"/>
            <a:ext cx="10346078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10188271" y="298539"/>
            <a:ext cx="1186303" cy="11863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sx="103000" sy="103000" algn="ctr" rotWithShape="0">
              <a:srgbClr val="0C0C0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580" y="2394856"/>
            <a:ext cx="1711683" cy="1711683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293" name="Google Shape;293;p31"/>
          <p:cNvSpPr txBox="1"/>
          <p:nvPr/>
        </p:nvSpPr>
        <p:spPr>
          <a:xfrm>
            <a:off x="1391539" y="1341962"/>
            <a:ext cx="83037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資料來源</a:t>
            </a:r>
            <a:r>
              <a:rPr lang="zh-TW" sz="1800" dirty="0">
                <a:solidFill>
                  <a:schemeClr val="dk1"/>
                </a:solidFill>
              </a:rPr>
              <a:t>：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文字平台收集PTT Gossip</a:t>
            </a:r>
            <a:r>
              <a:rPr lang="zh-TW" sz="1800" dirty="0">
                <a:solidFill>
                  <a:schemeClr val="dk1"/>
                </a:solidFill>
              </a:rPr>
              <a:t>板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2020-02-01 ~ 2021-11-19 所有文章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資料集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 raw_data/covid_articleMetaData.csv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關鍵字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  高端、高端疫苗、國產疫苗、臺灣疫苗、台灣疫苗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資料時間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：2020-02-01 ~ 2021-11-19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情緒字典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：正負向字典採用NTUSD(台大)情緒字典。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</a:rPr>
              <a:t>斷詞字典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：自定義7個項目(高端疫苗 10000,國產疫苗 10000,臺灣疫苗 10000,台灣疫苗 10000,新冠疫苗 10000,武漢疫苗 10000,疫苗1000)</a:t>
            </a:r>
            <a:r>
              <a:rPr lang="zh-TW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18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>
                <a:solidFill>
                  <a:schemeClr val="dk1"/>
                </a:solidFill>
              </a:rPr>
              <a:t>資料筆</a:t>
            </a:r>
            <a:r>
              <a:rPr lang="zh-TW" altLang="en-US" sz="1800" b="1" dirty="0" smtClean="0">
                <a:solidFill>
                  <a:schemeClr val="dk1"/>
                </a:solidFill>
              </a:rPr>
              <a:t>數</a:t>
            </a:r>
            <a:r>
              <a:rPr lang="zh-TW" altLang="en-US" sz="1800" dirty="0" smtClean="0">
                <a:solidFill>
                  <a:schemeClr val="dk1"/>
                </a:solidFill>
              </a:rPr>
              <a:t>：</a:t>
            </a:r>
            <a:r>
              <a:rPr lang="en-US" altLang="zh-TW" sz="1800" dirty="0" smtClean="0">
                <a:solidFill>
                  <a:schemeClr val="dk1"/>
                </a:solidFill>
              </a:rPr>
              <a:t>27,599</a:t>
            </a:r>
            <a:r>
              <a:rPr lang="zh-TW" altLang="en-US" sz="1800" dirty="0">
                <a:solidFill>
                  <a:schemeClr val="dk1"/>
                </a:solidFill>
              </a:rPr>
              <a:t>篇貼</a:t>
            </a:r>
            <a:r>
              <a:rPr lang="zh-TW" altLang="en-US" sz="1800" dirty="0" smtClean="0">
                <a:solidFill>
                  <a:schemeClr val="dk1"/>
                </a:solidFill>
              </a:rPr>
              <a:t>文，</a:t>
            </a:r>
            <a:r>
              <a:rPr lang="en-US" altLang="zh-TW" sz="1800" dirty="0" smtClean="0">
                <a:solidFill>
                  <a:schemeClr val="dk1"/>
                </a:solidFill>
              </a:rPr>
              <a:t>1,940,467</a:t>
            </a:r>
            <a:r>
              <a:rPr lang="zh-TW" altLang="en-US" sz="1800" dirty="0">
                <a:solidFill>
                  <a:schemeClr val="dk1"/>
                </a:solidFill>
              </a:rPr>
              <a:t>個留言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09600" dist="38100" dir="10800000" sx="102000" sy="102000" algn="r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2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5533727" y="2947912"/>
            <a:ext cx="47206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資料集的分析過程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>
              <a:gd name="adj" fmla="val 50000"/>
            </a:avLst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32"/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305" name="Google Shape;305;p32"/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9525" cap="flat" cmpd="sng">
              <a:solidFill>
                <a:srgbClr val="585858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2"/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7E7E7E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 sz="18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 rot="-5400000">
            <a:off x="-4651482" y="2491744"/>
            <a:ext cx="10346078" cy="1279090"/>
          </a:xfrm>
          <a:custGeom>
            <a:avLst/>
            <a:gdLst/>
            <a:ahLst/>
            <a:cxnLst/>
            <a:rect l="l" t="t" r="r" b="b"/>
            <a:pathLst>
              <a:path w="13332247" h="1279090" extrusionOk="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10188271" y="298539"/>
            <a:ext cx="1186303" cy="118630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393700" sx="103000" sy="103000" algn="ctr" rotWithShape="0">
              <a:srgbClr val="0C0C0C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11940480" y="-1"/>
            <a:ext cx="251520" cy="1484843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1994970" y="172678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動機與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940480" y="1487216"/>
            <a:ext cx="251520" cy="117463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11994970" y="1608217"/>
            <a:ext cx="15912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資料集的描述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11940480" y="2664221"/>
            <a:ext cx="251520" cy="1309178"/>
          </a:xfrm>
          <a:prstGeom prst="roundRect">
            <a:avLst>
              <a:gd name="adj" fmla="val 16667"/>
            </a:avLst>
          </a:prstGeom>
          <a:solidFill>
            <a:srgbClr val="9DC3E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1994970" y="2761582"/>
            <a:ext cx="159122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資料的分析過程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11938068" y="3975772"/>
            <a:ext cx="251520" cy="198306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11994970" y="4106539"/>
            <a:ext cx="159122" cy="177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視覺化的分析結果與解釋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11940480" y="5958840"/>
            <a:ext cx="251520" cy="881616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1997382" y="6263300"/>
            <a:ext cx="1591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zh-TW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580" y="2394856"/>
            <a:ext cx="1711683" cy="1711683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27" name="Google Shape;327;p33"/>
          <p:cNvSpPr txBox="1"/>
          <p:nvPr/>
        </p:nvSpPr>
        <p:spPr>
          <a:xfrm>
            <a:off x="2006296" y="396273"/>
            <a:ext cx="8303700" cy="603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載入套件</a:t>
            </a:r>
            <a:endParaRPr sz="1800" dirty="0"/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資料前處理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 基本資料介紹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 資料清理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 文章斷詞</a:t>
            </a:r>
            <a:endParaRPr sz="1800" dirty="0"/>
          </a:p>
          <a:p>
            <a:pPr marL="800100" marR="0" lvl="1" indent="-3556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lexicon-base 與 </a:t>
            </a:r>
            <a:r>
              <a:rPr lang="zh-TW" sz="1800" b="0" i="0" u="none" strike="noStrike" cap="none" dirty="0">
                <a:solidFill>
                  <a:schemeClr val="tx1"/>
                </a:solidFill>
                <a:sym typeface="Arial"/>
              </a:rPr>
              <a:t>Snow NLP 情緒分析</a:t>
            </a:r>
            <a:endParaRPr sz="1800" dirty="0">
              <a:solidFill>
                <a:schemeClr val="tx1"/>
              </a:solidFill>
            </a:endParaRPr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 準備LIWC情緒字典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 情緒字典與斷詞結果進行合併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 正負向情緒分數聲量折線圖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3.4 正負向情緒分數比例折線圖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3.5 文字雲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3.6 情緒代表字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3.7 歸類正負面文章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3.8 情緒關鍵字</a:t>
            </a:r>
            <a:endParaRPr sz="1800" dirty="0"/>
          </a:p>
          <a:p>
            <a:pPr marL="914400" marR="0" lvl="2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3163</Words>
  <Application>Microsoft Office PowerPoint</Application>
  <PresentationFormat>寬螢幕</PresentationFormat>
  <Paragraphs>562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5" baseType="lpstr">
      <vt:lpstr>jf open 粉圓 1.1</vt:lpstr>
      <vt:lpstr>Noto Sans Symbols</vt:lpstr>
      <vt:lpstr>宋体</vt:lpstr>
      <vt:lpstr>新細明體</vt:lpstr>
      <vt:lpstr>Arial</vt:lpstr>
      <vt:lpstr>Calibri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Windows 使用者</cp:lastModifiedBy>
  <cp:revision>11</cp:revision>
  <dcterms:modified xsi:type="dcterms:W3CDTF">2021-11-30T13:27:34Z</dcterms:modified>
</cp:coreProperties>
</file>